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60" r:id="rId3"/>
  </p:sldMasterIdLst>
  <p:notesMasterIdLst>
    <p:notesMasterId r:id="rId10"/>
  </p:notesMasterIdLst>
  <p:sldIdLst>
    <p:sldId id="266" r:id="rId4"/>
    <p:sldId id="258" r:id="rId5"/>
    <p:sldId id="267" r:id="rId6"/>
    <p:sldId id="268" r:id="rId7"/>
    <p:sldId id="269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82D"/>
    <a:srgbClr val="212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59"/>
    <p:restoredTop sz="96327"/>
  </p:normalViewPr>
  <p:slideViewPr>
    <p:cSldViewPr snapToGrid="0" snapToObjects="1">
      <p:cViewPr varScale="1">
        <p:scale>
          <a:sx n="85" d="100"/>
          <a:sy n="85" d="100"/>
        </p:scale>
        <p:origin x="114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0417E-5164-D54B-8B61-56062045F22E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80947-9C63-0747-B1B7-304BFD8C6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40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2E6623-05FD-D944-B999-A21E42367E74}"/>
              </a:ext>
            </a:extLst>
          </p:cNvPr>
          <p:cNvSpPr/>
          <p:nvPr userDrawn="1"/>
        </p:nvSpPr>
        <p:spPr>
          <a:xfrm>
            <a:off x="0" y="6176962"/>
            <a:ext cx="12192000" cy="681037"/>
          </a:xfrm>
          <a:prstGeom prst="rect">
            <a:avLst/>
          </a:prstGeom>
          <a:solidFill>
            <a:srgbClr val="212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1B60D-B9A0-4241-A54B-9398F59E2A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b="1" dirty="0">
                <a:solidFill>
                  <a:srgbClr val="21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Headline – </a:t>
            </a:r>
            <a:br>
              <a:rPr lang="en-US" b="1" dirty="0">
                <a:solidFill>
                  <a:srgbClr val="21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b="1" dirty="0">
                <a:solidFill>
                  <a:srgbClr val="21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Segoe UI , 44 Pt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E0CE0-E267-544A-9C37-6884317D7FC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4391025" cy="4351338"/>
          </a:xfrm>
        </p:spPr>
        <p:txBody>
          <a:bodyPr/>
          <a:lstStyle>
            <a:lvl1pPr>
              <a:defRPr>
                <a:solidFill>
                  <a:srgbClr val="29282D"/>
                </a:solidFill>
              </a:defRPr>
            </a:lvl1pPr>
          </a:lstStyle>
          <a:p>
            <a:pPr marL="0" indent="0">
              <a:buNone/>
            </a:pPr>
            <a:r>
              <a:rPr lang="en-US" sz="2800" dirty="0">
                <a:solidFill>
                  <a:srgbClr val="29282D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Content – Body Paragraph – Font: Segoe UI Historic, 24 Pt.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41BD4-F1ED-2B4E-944E-76A828E1D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F0859-BF92-5C4F-9671-2B11DB405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4B9A-621A-9548-8BD7-CF56AFDE626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5DD806-BE4E-5A4E-BDF8-F49C5FBC63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657" y="6308637"/>
            <a:ext cx="711832" cy="3853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457A75-C013-1549-95DC-B61D42BA51BE}"/>
              </a:ext>
            </a:extLst>
          </p:cNvPr>
          <p:cNvSpPr/>
          <p:nvPr userDrawn="1"/>
        </p:nvSpPr>
        <p:spPr>
          <a:xfrm>
            <a:off x="5471710" y="13199"/>
            <a:ext cx="6720290" cy="6163761"/>
          </a:xfrm>
          <a:prstGeom prst="rect">
            <a:avLst/>
          </a:prstGeom>
          <a:solidFill>
            <a:srgbClr val="292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1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83335-3640-324E-82B8-A6C805BC6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F4CCDC-B8D9-F149-891A-B64920D8CC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B7EAF5-71E7-1746-854C-B63DA0E4F852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9DD1AA-247E-2849-BDCA-9C1152353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848422-5C8B-E940-AECE-CCAB8EC01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046D-D7F5-9A48-B114-19E3242801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43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874DE1-0B1E-4342-AC14-56374EC5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B7EAF5-71E7-1746-854C-B63DA0E4F852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836FB-9BA3-F148-9A3A-0C98CB60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E7423-859B-4840-9041-9D8F1609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046D-D7F5-9A48-B114-19E3242801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547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1FAB6-C201-1A47-A17D-AD4EAACB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46DA4-6AD6-4348-A763-D610F0F93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CC4A4-1F99-4C46-BDD4-C6F07418B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E1021-4091-A548-9C99-B19D0F5ECB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B7EAF5-71E7-1746-854C-B63DA0E4F852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6BE0BE-A1A9-1D46-8AED-366F7AE04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D9C0FD-FA3C-E648-A26A-71A436413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046D-D7F5-9A48-B114-19E3242801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98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E6600-5903-514F-A643-5A0C4B83B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A61623-35AB-024E-8CA8-C7830DED00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AE141-4014-8342-9C0C-C466CB261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57CCC-7566-C446-BE2B-F0CCE3BBE4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B7EAF5-71E7-1746-854C-B63DA0E4F852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21189-6615-FD4C-9F89-A1C422FCD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BC58D-7B3D-5E48-8E71-E380D6E24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046D-D7F5-9A48-B114-19E3242801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72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57CA5-0A3F-DF43-B65B-92E03E839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789C2A-2BF5-F844-BB8C-331BD1F3F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D631B-1B27-0B44-B3CA-9C566A57E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B7EAF5-71E7-1746-854C-B63DA0E4F852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E065F-AE0D-4D46-B33D-DE55819DD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FA585-19DB-F444-9CD2-D686F280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046D-D7F5-9A48-B114-19E3242801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29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1C532B-1E8A-9E45-B817-BE1AA8678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6FD72B-CFFC-C548-AEAA-25F1F2EFA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66B89-8789-7247-B174-47072CD4A9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B7EAF5-71E7-1746-854C-B63DA0E4F852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95056-AD9D-1444-BB35-7715C9B1F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21122-04EE-F64E-9D22-361E6BAD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046D-D7F5-9A48-B114-19E3242801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950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60217-E4FD-9F41-8F00-D64B7AF8C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4476EDA-0214-8C4D-AF4A-6D9D7396D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01478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0235C99-E266-A14D-BF7E-302E63336420}" type="datetimeFigureOut">
              <a:rPr lang="en-US" smtClean="0"/>
              <a:pPr/>
              <a:t>10/19/2021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0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73CF44-26B5-B344-9B5A-38DC6786D454}"/>
              </a:ext>
            </a:extLst>
          </p:cNvPr>
          <p:cNvSpPr/>
          <p:nvPr userDrawn="1"/>
        </p:nvSpPr>
        <p:spPr>
          <a:xfrm>
            <a:off x="0" y="6176962"/>
            <a:ext cx="12192000" cy="681037"/>
          </a:xfrm>
          <a:prstGeom prst="rect">
            <a:avLst/>
          </a:prstGeom>
          <a:solidFill>
            <a:srgbClr val="212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B9AB4A4-0A5A-B04E-A40A-38DA7D3C34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657" y="6308637"/>
            <a:ext cx="711832" cy="3853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4856F1-005A-6E46-907E-A19F2A08BE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13530"/>
            <a:ext cx="10515600" cy="9096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b="1" dirty="0">
                <a:solidFill>
                  <a:srgbClr val="212A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Headline – Segoe UI, 44 Pt.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2C512-3219-8943-81AB-4491402EE2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665289"/>
            <a:ext cx="10515600" cy="442436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29282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rgbClr val="29282D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Body Paragraph – Font: Segoe UI Historic, 24 Pt. </a:t>
            </a:r>
          </a:p>
          <a:p>
            <a:pPr lvl="0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2AD7F-9525-DF48-ACDD-0AAA72271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74249-3EA8-AF41-A597-AEED4F7B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3C4B9A-621A-9548-8BD7-CF56AFDE6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24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1A613-FB8E-C24B-916A-228D893BE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E5EF9-0B56-0D4B-84B7-83946CA2D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29282D"/>
                </a:solidFill>
              </a:defRPr>
            </a:lvl1pPr>
            <a:lvl2pPr>
              <a:defRPr sz="2800">
                <a:solidFill>
                  <a:srgbClr val="29282D"/>
                </a:solidFill>
              </a:defRPr>
            </a:lvl2pPr>
            <a:lvl3pPr>
              <a:defRPr sz="2400">
                <a:solidFill>
                  <a:srgbClr val="29282D"/>
                </a:solidFill>
              </a:defRPr>
            </a:lvl3pPr>
            <a:lvl4pPr>
              <a:defRPr sz="2000">
                <a:solidFill>
                  <a:srgbClr val="29282D"/>
                </a:solidFill>
              </a:defRPr>
            </a:lvl4pPr>
            <a:lvl5pPr>
              <a:defRPr sz="2000">
                <a:solidFill>
                  <a:srgbClr val="29282D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63DD2-06D8-5B40-8784-30300504C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29282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954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49836-49A5-BB45-BABF-D046AF41E1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B03FE6-91EC-5140-9AB9-3FF14B9D9D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9282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053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0937-AEF3-374E-A669-B8C932001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End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5498A-7AD5-4A4A-8891-CA5DA5467A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15952" y="5511707"/>
            <a:ext cx="3976048" cy="77889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[Contact Information]</a:t>
            </a:r>
          </a:p>
          <a:p>
            <a:r>
              <a:rPr lang="en-US" dirty="0"/>
              <a:t>Font: Segoe UI Historic,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CA4BB-691C-A247-A3B7-C8B628D5A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B7EAF5-71E7-1746-854C-B63DA0E4F852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3C9B3-6155-9047-BADD-F48AFFA8A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A8815-82F4-D44C-9C8D-8E65F974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046D-D7F5-9A48-B114-19E3242801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6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B0734-4A52-7243-9BB5-F81984D65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3BC64-23AF-6B4A-BD9B-5EB5B5452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EF349-BCAA-7047-9B8D-D1A19410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B7EAF5-71E7-1746-854C-B63DA0E4F852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8FD17-258F-BB49-84E6-03627E051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F0EF5-3770-BF4C-8F61-DC60C317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046D-D7F5-9A48-B114-19E3242801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11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296E8-3457-914E-919C-2B4015FA1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5209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A6AFA-5BBF-B346-B6E0-6CE05839A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8451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26FDA-E0FA-E842-94D8-F5D3AFC18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046D-D7F5-9A48-B114-19E3242801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11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1B6CB-8168-AF4B-B3E8-F6F290561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18147-53C3-A94D-B624-3772585CC3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201EB-63B0-3247-9063-050012C92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07AA1-55EB-404B-8467-107FC05A9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B7EAF5-71E7-1746-854C-B63DA0E4F852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5480D8-4B6F-4943-8773-516FF9D2A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18318-A2E6-C54A-98C8-515DE8BEC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046D-D7F5-9A48-B114-19E3242801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74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6AE5E-D9AF-D94A-9A45-603B32C49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836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6929F-EB07-A44F-BDDF-B75D487A4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D3BCC-D9C8-5946-87D5-9A798C5FC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702786-7BC9-A449-BB07-CC7F721D53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50CE8A-0FAE-6D4C-B075-AF3AC34B7C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2495AC-330F-EB43-A346-5C80215AA4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B7EAF5-71E7-1746-854C-B63DA0E4F852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0D5968-73D5-194A-8289-383482D28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E4E39F-DC08-D84B-BBF3-22D38C33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046D-D7F5-9A48-B114-19E3242801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26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57AC84-3066-5D4D-B091-AAA354D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9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85B62-6488-7C4C-89A9-DEB9B6BD5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BF6C3-930F-674E-BC31-7ECA0E5EB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0F711-E4D8-8844-B11B-3EB08698B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23C4B9A-621A-9548-8BD7-CF56AFDE62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3168441-8795-E344-99D3-44B334E7CCA9}"/>
              </a:ext>
            </a:extLst>
          </p:cNvPr>
          <p:cNvSpPr txBox="1">
            <a:spLocks/>
          </p:cNvSpPr>
          <p:nvPr userDrawn="1"/>
        </p:nvSpPr>
        <p:spPr>
          <a:xfrm>
            <a:off x="963304" y="42783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212A5B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641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6" r:id="rId3"/>
    <p:sldLayoutId id="2147483649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12A5B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0" i="0" kern="1200">
          <a:solidFill>
            <a:srgbClr val="29282D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rgbClr val="29282D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29282D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29282D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29282D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B07D78B3-BC1C-494D-8589-0D894E0C88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1729" b="9193"/>
          <a:stretch/>
        </p:blipFill>
        <p:spPr>
          <a:xfrm>
            <a:off x="0" y="1"/>
            <a:ext cx="12192000" cy="70358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8B6000-BDDC-B94A-B721-7846606A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3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BD8F2-1757-734D-9B85-4255EE8B6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D6D59-B775-844F-8EE8-E02479027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7A1046D-D7F5-9A48-B114-19E3242801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64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380D53-11D7-D34E-9ACE-F28A5262E7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3308" b="13308"/>
          <a:stretch/>
        </p:blipFill>
        <p:spPr>
          <a:xfrm flipH="1">
            <a:off x="-14288" y="1"/>
            <a:ext cx="12192000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35B3DC-F538-C243-A6C2-12682089778D}"/>
              </a:ext>
            </a:extLst>
          </p:cNvPr>
          <p:cNvSpPr/>
          <p:nvPr userDrawn="1"/>
        </p:nvSpPr>
        <p:spPr>
          <a:xfrm>
            <a:off x="-14288" y="-1"/>
            <a:ext cx="12177712" cy="6858000"/>
          </a:xfrm>
          <a:prstGeom prst="rect">
            <a:avLst/>
          </a:prstGeom>
          <a:solidFill>
            <a:srgbClr val="212A5B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FC3BAE-F758-2842-A137-1EF3DECA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78" y="1586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0294A-F2FE-A14A-9B01-1EB67C819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078" y="3091387"/>
            <a:ext cx="10515600" cy="1987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8D52B6D-48DC-2046-8985-C0DDC20499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0140" y="287683"/>
            <a:ext cx="2067720" cy="1119367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D8DB5B6-42C8-7B4B-8D9C-56F7C00393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01478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0235C99-E266-A14D-BF7E-302E63336420}" type="datetimeFigureOut">
              <a:rPr lang="en-US" smtClean="0"/>
              <a:pPr/>
              <a:t>10/19/2021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21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arge building with trees in front of it&#10;&#10;Description automatically generated with low confidence">
            <a:extLst>
              <a:ext uri="{FF2B5EF4-FFF2-40B4-BE49-F238E27FC236}">
                <a16:creationId xmlns:a16="http://schemas.microsoft.com/office/drawing/2014/main" id="{EAE71ED6-9FD1-4A7C-90F2-CC6048B9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1573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29282D">
              <a:alpha val="0"/>
            </a:srgb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B425B6-ADA9-4229-BFDB-5559C9FAC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+mj-lt"/>
                <a:cs typeface="+mj-cs"/>
              </a:rPr>
              <a:t>PACES WEST</a:t>
            </a:r>
            <a:br>
              <a:rPr lang="en-US" dirty="0">
                <a:solidFill>
                  <a:srgbClr val="FFFFFF"/>
                </a:solidFill>
                <a:latin typeface="+mj-lt"/>
                <a:cs typeface="+mj-cs"/>
              </a:rPr>
            </a:br>
            <a:br>
              <a:rPr lang="en-US" dirty="0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en-US" dirty="0">
                <a:solidFill>
                  <a:srgbClr val="FFFFFF"/>
                </a:solidFill>
                <a:latin typeface="+mj-lt"/>
                <a:cs typeface="+mj-cs"/>
              </a:rPr>
              <a:t>Sustainability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DF37490-2FD5-4F4C-994C-43392350A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45" y="392050"/>
            <a:ext cx="1640537" cy="88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61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31BDF-0C1D-B147-9401-A20EBBC91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128" y="577872"/>
            <a:ext cx="10515600" cy="909637"/>
          </a:xfrm>
        </p:spPr>
        <p:txBody>
          <a:bodyPr>
            <a:normAutofit/>
          </a:bodyPr>
          <a:lstStyle/>
          <a:p>
            <a:pPr algn="ctr"/>
            <a:r>
              <a:rPr lang="en-US" sz="1800" b="0" dirty="0"/>
              <a:t>TWO EASY STEPS…</a:t>
            </a:r>
            <a:br>
              <a:rPr lang="en-US" sz="1800" b="0" dirty="0"/>
            </a:br>
            <a:r>
              <a:rPr lang="en-US" sz="1800" b="0" dirty="0"/>
              <a:t>Step 1:  Mix all RECYCLABLES in your Desk-Side Container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4065D-C087-6F4E-AFC8-934CD0BB7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2128" y="2008119"/>
            <a:ext cx="5374197" cy="333747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Office Paper – All Colors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Envelopes – Windows and Labeled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Junk Mail, Magazines, &amp; Newspaper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Cardboard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Phone 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Soft &amp; Hard Cover 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File Folders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Brochures and Reams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Wrapping Paper and Greeting Cards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DD160-B096-F74E-8A1F-70F27748A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4B9A-621A-9548-8BD7-CF56AFDE626C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67CD236-8B36-4EEF-B2CE-6F0835B27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33" y="6300309"/>
            <a:ext cx="711832" cy="3853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97A37B5-596F-4F89-850B-423E6B1766C2}"/>
              </a:ext>
            </a:extLst>
          </p:cNvPr>
          <p:cNvSpPr txBox="1">
            <a:spLocks/>
          </p:cNvSpPr>
          <p:nvPr/>
        </p:nvSpPr>
        <p:spPr>
          <a:xfrm>
            <a:off x="1102128" y="-104356"/>
            <a:ext cx="10515600" cy="9096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212A5B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4000" dirty="0"/>
              <a:t>Paces West Recycling Program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E6971AF-5280-4808-BAC0-2F8A05F0E0A3}"/>
              </a:ext>
            </a:extLst>
          </p:cNvPr>
          <p:cNvSpPr txBox="1">
            <a:spLocks/>
          </p:cNvSpPr>
          <p:nvPr/>
        </p:nvSpPr>
        <p:spPr>
          <a:xfrm>
            <a:off x="6599260" y="2005801"/>
            <a:ext cx="5018468" cy="3081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 kern="1200">
                <a:solidFill>
                  <a:srgbClr val="29282D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Aluminum Cans (Soda Cans)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Tin, Steel, &amp; Metal Cans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Lids from Jars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Frozen Food Packages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Carton Boards (Cereal, Juice, or Shoe Boxes)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Paper Grocery Bags and Shredded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All Plastic Containers with Recyclable Symbol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Glass Containers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Empty Aerosol Cans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5B7BB36-2147-4CC8-B837-8E44D797A73C}"/>
              </a:ext>
            </a:extLst>
          </p:cNvPr>
          <p:cNvSpPr txBox="1">
            <a:spLocks/>
          </p:cNvSpPr>
          <p:nvPr/>
        </p:nvSpPr>
        <p:spPr>
          <a:xfrm>
            <a:off x="838200" y="984578"/>
            <a:ext cx="10515600" cy="9096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212A5B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1800" dirty="0"/>
              <a:t>RECYCLABLES – CLEAR TRASH BAG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B4C856-AEB7-49E8-9C70-80A25538AE81}"/>
              </a:ext>
            </a:extLst>
          </p:cNvPr>
          <p:cNvSpPr txBox="1">
            <a:spLocks/>
          </p:cNvSpPr>
          <p:nvPr/>
        </p:nvSpPr>
        <p:spPr>
          <a:xfrm>
            <a:off x="215233" y="5114243"/>
            <a:ext cx="10515600" cy="9096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212A5B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1800" dirty="0"/>
              <a:t>Please remember to rinse out any food or liquid residue from recyclable containers.</a:t>
            </a:r>
          </a:p>
        </p:txBody>
      </p:sp>
      <p:pic>
        <p:nvPicPr>
          <p:cNvPr id="11" name="Picture 2" descr="Image 1 - RECYCLE ONLY sign-GLASS,PLASTIC AND ALUMINUM ONLY NO TRASH SIGN 10x12 Aluminium ">
            <a:extLst>
              <a:ext uri="{FF2B5EF4-FFF2-40B4-BE49-F238E27FC236}">
                <a16:creationId xmlns:a16="http://schemas.microsoft.com/office/drawing/2014/main" id="{4BBBE73C-48A1-44C6-965B-B8E0521A3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116" y="4584083"/>
            <a:ext cx="1825511" cy="152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heer Happy Two Thumbs Up Emoji | Funny emoji faces, Thumbs up smiley,  Emoticons emojis">
            <a:extLst>
              <a:ext uri="{FF2B5EF4-FFF2-40B4-BE49-F238E27FC236}">
                <a16:creationId xmlns:a16="http://schemas.microsoft.com/office/drawing/2014/main" id="{03AE1B1A-4949-4C06-A8F1-91B98E1BF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60" y="113639"/>
            <a:ext cx="1832796" cy="183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528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31BDF-0C1D-B147-9401-A20EBBC91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128" y="577872"/>
            <a:ext cx="10515600" cy="909637"/>
          </a:xfrm>
        </p:spPr>
        <p:txBody>
          <a:bodyPr>
            <a:normAutofit/>
          </a:bodyPr>
          <a:lstStyle/>
          <a:p>
            <a:pPr algn="ctr"/>
            <a:r>
              <a:rPr lang="en-US" sz="1800" b="0" dirty="0"/>
              <a:t>TWO EASY STEPS…</a:t>
            </a:r>
            <a:br>
              <a:rPr lang="en-US" sz="1800" b="0" dirty="0"/>
            </a:br>
            <a:r>
              <a:rPr lang="en-US" sz="1800" b="0" dirty="0"/>
              <a:t>Step 2:  Take ALL Food Waste (NON-RECYCLABLES) to Break Room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4065D-C087-6F4E-AFC8-934CD0BB7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2140" y="1943841"/>
            <a:ext cx="7508472" cy="3337475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Styrofoam cups if they do not have a recycling symbol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Wax Coated Coffee Cups (Starbucks Cups)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Textured Napkins or Paper Towels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Food Contaminated Containers (Pizza Boxes, Snack bags, &amp; Paper Plates)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Food Waste (Banana Peels, Tea Bags, &amp; Apple Cores)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Plastic Bags, Plastic Wraps, Plastic Utensils and Straws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Window Glass, Mirrors, or Glassware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Light Bulbs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3-Ring Binders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DD160-B096-F74E-8A1F-70F27748A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4B9A-621A-9548-8BD7-CF56AFDE626C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67CD236-8B36-4EEF-B2CE-6F0835B27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33" y="6300309"/>
            <a:ext cx="711832" cy="3853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97A37B5-596F-4F89-850B-423E6B1766C2}"/>
              </a:ext>
            </a:extLst>
          </p:cNvPr>
          <p:cNvSpPr txBox="1">
            <a:spLocks/>
          </p:cNvSpPr>
          <p:nvPr/>
        </p:nvSpPr>
        <p:spPr>
          <a:xfrm>
            <a:off x="1102128" y="-104356"/>
            <a:ext cx="10515600" cy="9096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212A5B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4000" dirty="0"/>
              <a:t>Paces West Recycling Program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5B7BB36-2147-4CC8-B837-8E44D797A73C}"/>
              </a:ext>
            </a:extLst>
          </p:cNvPr>
          <p:cNvSpPr txBox="1">
            <a:spLocks/>
          </p:cNvSpPr>
          <p:nvPr/>
        </p:nvSpPr>
        <p:spPr>
          <a:xfrm>
            <a:off x="838200" y="984578"/>
            <a:ext cx="10515600" cy="9096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212A5B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1800" dirty="0"/>
              <a:t>NON-RECYCLABLES – BLACK TRASH BAGS</a:t>
            </a:r>
          </a:p>
        </p:txBody>
      </p:sp>
      <p:pic>
        <p:nvPicPr>
          <p:cNvPr id="12" name="Picture 2" descr="Recycle Icon Vector #311357 - Free Icons Library">
            <a:extLst>
              <a:ext uri="{FF2B5EF4-FFF2-40B4-BE49-F238E27FC236}">
                <a16:creationId xmlns:a16="http://schemas.microsoft.com/office/drawing/2014/main" id="{29773E5E-8CF8-4448-8056-6C3AC8E21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89" y="981954"/>
            <a:ext cx="1649921" cy="164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Green recycling symbols Clip Art Free Download">
            <a:extLst>
              <a:ext uri="{FF2B5EF4-FFF2-40B4-BE49-F238E27FC236}">
                <a16:creationId xmlns:a16="http://schemas.microsoft.com/office/drawing/2014/main" id="{2695D028-1B27-4B58-9541-DFA6D290A0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0" t="10650" r="7189" b="2123"/>
          <a:stretch/>
        </p:blipFill>
        <p:spPr bwMode="auto">
          <a:xfrm>
            <a:off x="9742604" y="4377014"/>
            <a:ext cx="1875124" cy="147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405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4065D-C087-6F4E-AFC8-934CD0BB7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1764" y="1132472"/>
            <a:ext cx="7508472" cy="479181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Share the Ride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Shut Down Electronics at Night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Dine Out on Eating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Go Paperless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Recycle the Paper You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Be Smart about Lighting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Leverage Instant Messaging and Teleconferencing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Green Your Office Cleaning Supplies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Reduce Indoor Air Pollution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Replace Watercooler with a Quality Filtration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Buy Reconditioned Office Equipment and Recycled Supplies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For a Green Office Committee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DD160-B096-F74E-8A1F-70F27748A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4B9A-621A-9548-8BD7-CF56AFDE626C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67CD236-8B36-4EEF-B2CE-6F0835B27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33" y="6300309"/>
            <a:ext cx="711832" cy="3853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97A37B5-596F-4F89-850B-423E6B1766C2}"/>
              </a:ext>
            </a:extLst>
          </p:cNvPr>
          <p:cNvSpPr txBox="1">
            <a:spLocks/>
          </p:cNvSpPr>
          <p:nvPr/>
        </p:nvSpPr>
        <p:spPr>
          <a:xfrm>
            <a:off x="356901" y="41869"/>
            <a:ext cx="11659088" cy="9096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212A5B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4000" dirty="0"/>
              <a:t>12 Ways to Green Your Office into the 21</a:t>
            </a:r>
            <a:r>
              <a:rPr lang="en-US" sz="4000" baseline="30000" dirty="0"/>
              <a:t>st</a:t>
            </a:r>
            <a:r>
              <a:rPr lang="en-US" sz="4000" dirty="0"/>
              <a:t> Century</a:t>
            </a:r>
          </a:p>
        </p:txBody>
      </p:sp>
      <p:pic>
        <p:nvPicPr>
          <p:cNvPr id="7" name="Picture 8" descr="Recycle symbol with tree Royalty Free Vector Image">
            <a:extLst>
              <a:ext uri="{FF2B5EF4-FFF2-40B4-BE49-F238E27FC236}">
                <a16:creationId xmlns:a16="http://schemas.microsoft.com/office/drawing/2014/main" id="{0418B1C2-1218-4451-A939-C3115DCD5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9" b="9610"/>
          <a:stretch/>
        </p:blipFill>
        <p:spPr bwMode="auto">
          <a:xfrm>
            <a:off x="9982200" y="4580781"/>
            <a:ext cx="1280608" cy="128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n by Romy Ernst on Emojis | Emoji love, Emoji pictures, Emoji images">
            <a:extLst>
              <a:ext uri="{FF2B5EF4-FFF2-40B4-BE49-F238E27FC236}">
                <a16:creationId xmlns:a16="http://schemas.microsoft.com/office/drawing/2014/main" id="{78CF54DD-3C5D-463C-9828-98A5F1958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49" y="1478844"/>
            <a:ext cx="1211495" cy="121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511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4065D-C087-6F4E-AFC8-934CD0BB7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8489" y="1132472"/>
            <a:ext cx="10921285" cy="479181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Turn your lights off when you’re away from the office and before you leave at the end of the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If you notice a leak, report it to Property Management as soon as possible!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Only run your dishwasher when it is full.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Promote the purchase of Energy Star appliances.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Power down your computer and monitor at the end of the day, before leaving the office.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Change your computer settings to “Power Saver” to reduce energy use throughout the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Leverage Instant Messaging and Teleconferencing Technology.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Create a paperless workspace by saving files electronically.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When practical, take advantage of natural light and solar powered electronics.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Create a central location for staff to throw discarded paper and reuse it as scratch paper.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Shred and re-use old paper as packing material.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Set your photocopier and printers to print on both sides by default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Instead of using disposable coffee cups, keep a re-usable much in your breakroom.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DD160-B096-F74E-8A1F-70F27748A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4B9A-621A-9548-8BD7-CF56AFDE626C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67CD236-8B36-4EEF-B2CE-6F0835B27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33" y="6300309"/>
            <a:ext cx="711832" cy="3853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97A37B5-596F-4F89-850B-423E6B1766C2}"/>
              </a:ext>
            </a:extLst>
          </p:cNvPr>
          <p:cNvSpPr txBox="1">
            <a:spLocks/>
          </p:cNvSpPr>
          <p:nvPr/>
        </p:nvSpPr>
        <p:spPr>
          <a:xfrm>
            <a:off x="356901" y="41869"/>
            <a:ext cx="11659088" cy="9096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212A5B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4000" dirty="0"/>
              <a:t>Top 12 Sustainability Smart Tips</a:t>
            </a:r>
          </a:p>
        </p:txBody>
      </p:sp>
      <p:pic>
        <p:nvPicPr>
          <p:cNvPr id="5122" name="Picture 2" descr="Download Thumbs Up Category Png, Clipart and Icons | FreePngClipart">
            <a:extLst>
              <a:ext uri="{FF2B5EF4-FFF2-40B4-BE49-F238E27FC236}">
                <a16:creationId xmlns:a16="http://schemas.microsoft.com/office/drawing/2014/main" id="{C25EBCAF-668C-4159-9946-EEB7BCE84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401928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miley symbols png 4 » PNG Image">
            <a:extLst>
              <a:ext uri="{FF2B5EF4-FFF2-40B4-BE49-F238E27FC236}">
                <a16:creationId xmlns:a16="http://schemas.microsoft.com/office/drawing/2014/main" id="{98877629-BB2F-4091-85EB-DB38D92D1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33" y="70401"/>
            <a:ext cx="1097139" cy="109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686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B6505-E10D-A54D-88F1-1159FB141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EAF69E-94A6-A745-9B0C-1631802AB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3855" y="5608299"/>
            <a:ext cx="2189408" cy="124970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Paces West</a:t>
            </a:r>
          </a:p>
          <a:p>
            <a:r>
              <a:rPr lang="en-US" dirty="0"/>
              <a:t>2727 Paces Ferry Road SE</a:t>
            </a:r>
          </a:p>
          <a:p>
            <a:r>
              <a:rPr lang="en-US" dirty="0"/>
              <a:t>Building Two, Suite 125</a:t>
            </a:r>
          </a:p>
          <a:p>
            <a:r>
              <a:rPr lang="en-US" dirty="0"/>
              <a:t>Atlanta, Georgia 30339</a:t>
            </a:r>
          </a:p>
          <a:p>
            <a:r>
              <a:rPr lang="en-US" dirty="0"/>
              <a:t>(770) 805-0706</a:t>
            </a:r>
          </a:p>
        </p:txBody>
      </p:sp>
    </p:spTree>
    <p:extLst>
      <p:ext uri="{BB962C8B-B14F-4D97-AF65-F5344CB8AC3E}">
        <p14:creationId xmlns:p14="http://schemas.microsoft.com/office/powerpoint/2010/main" val="1566393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495</Words>
  <Application>Microsoft Office PowerPoint</Application>
  <PresentationFormat>Widescreen</PresentationFormat>
  <Paragraphs>73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Segoe UI</vt:lpstr>
      <vt:lpstr>Segoe UI Historic</vt:lpstr>
      <vt:lpstr>Office Theme</vt:lpstr>
      <vt:lpstr>End Slide</vt:lpstr>
      <vt:lpstr>Title Slide</vt:lpstr>
      <vt:lpstr>PACES WEST  Sustainability</vt:lpstr>
      <vt:lpstr>TWO EASY STEPS… Step 1:  Mix all RECYCLABLES in your Desk-Side Container</vt:lpstr>
      <vt:lpstr>TWO EASY STEPS… Step 2:  Take ALL Food Waste (NON-RECYCLABLES) to Break Room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Bric Innovation</dc:creator>
  <cp:lastModifiedBy>Theresa Ross</cp:lastModifiedBy>
  <cp:revision>12</cp:revision>
  <dcterms:created xsi:type="dcterms:W3CDTF">2021-08-25T18:15:54Z</dcterms:created>
  <dcterms:modified xsi:type="dcterms:W3CDTF">2021-10-19T14:17:47Z</dcterms:modified>
</cp:coreProperties>
</file>